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83" r:id="rId5"/>
    <p:sldId id="282" r:id="rId6"/>
    <p:sldId id="259" r:id="rId7"/>
    <p:sldId id="284" r:id="rId8"/>
    <p:sldId id="285" r:id="rId9"/>
    <p:sldId id="286" r:id="rId10"/>
  </p:sldIdLst>
  <p:sldSz cx="9144000" cy="5715000" type="screen16x1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B70E87-8880-432C-A795-04E050D9CF90}">
          <p14:sldIdLst>
            <p14:sldId id="256"/>
            <p14:sldId id="257"/>
            <p14:sldId id="258"/>
            <p14:sldId id="283"/>
            <p14:sldId id="282"/>
            <p14:sldId id="259"/>
            <p14:sldId id="284"/>
            <p14:sldId id="285"/>
            <p14:sldId id="286"/>
          </p14:sldIdLst>
        </p14:section>
        <p14:section name="Раздел без заголовка" id="{19D714F4-44D4-4EAC-A158-4992FED80CA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2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DF"/>
    <a:srgbClr val="00B0F0"/>
    <a:srgbClr val="4D41E9"/>
    <a:srgbClr val="231A72"/>
    <a:srgbClr val="A3C100"/>
    <a:srgbClr val="D4000F"/>
    <a:srgbClr val="FFEA00"/>
    <a:srgbClr val="D7006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79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894"/>
    </p:cViewPr>
  </p:sorterViewPr>
  <p:notesViewPr>
    <p:cSldViewPr>
      <p:cViewPr>
        <p:scale>
          <a:sx n="62" d="100"/>
          <a:sy n="62" d="100"/>
        </p:scale>
        <p:origin x="-3426" y="-162"/>
      </p:cViewPr>
      <p:guideLst>
        <p:guide orient="horz" pos="3104"/>
        <p:guide pos="2121"/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247" cy="49665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2"/>
            <a:ext cx="2946246" cy="49665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521FC574-C371-4BF8-88A7-5A51D928CCD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978"/>
            <a:ext cx="2946247" cy="49665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978"/>
            <a:ext cx="2946246" cy="49665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33B4554A-CFE9-482E-B338-4951BFCE1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8" y="1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>
              <a:defRPr sz="1200"/>
            </a:lvl1pPr>
          </a:lstStyle>
          <a:p>
            <a:fld id="{330E62A3-88BC-4583-A97A-373D42373A6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2950"/>
            <a:ext cx="59610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4" tIns="45692" rIns="91384" bIns="456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6" y="4716544"/>
            <a:ext cx="5439089" cy="4467383"/>
          </a:xfrm>
          <a:prstGeom prst="rect">
            <a:avLst/>
          </a:prstGeom>
        </p:spPr>
        <p:txBody>
          <a:bodyPr vert="horz" lIns="91384" tIns="45692" rIns="91384" bIns="456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9909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8" y="9429909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r">
              <a:defRPr sz="1200"/>
            </a:lvl1pPr>
          </a:lstStyle>
          <a:p>
            <a:fld id="{70233168-41B7-41CF-85E0-6401770B4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8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8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93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34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27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5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26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8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841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58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713512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559276"/>
            <a:ext cx="5111752" cy="1262944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047998"/>
            <a:ext cx="5111752" cy="11006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4198053"/>
            <a:ext cx="673100" cy="232833"/>
          </a:xfrm>
        </p:spPr>
        <p:txBody>
          <a:bodyPr/>
          <a:lstStyle/>
          <a:p>
            <a:pPr>
              <a:defRPr/>
            </a:pPr>
            <a:fld id="{632C868E-FB05-4A68-885A-D9660EDFFC94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4198053"/>
            <a:ext cx="3910976" cy="232833"/>
          </a:xfrm>
        </p:spPr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4198053"/>
            <a:ext cx="413375" cy="232833"/>
          </a:xfrm>
        </p:spPr>
        <p:txBody>
          <a:bodyPr/>
          <a:lstStyle/>
          <a:p>
            <a:pPr>
              <a:defRPr/>
            </a:pPr>
            <a:fld id="{315BFED6-8C9F-4CED-B4CD-29CAA91244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935109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6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012846"/>
            <a:ext cx="7207250" cy="47228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867833"/>
            <a:ext cx="7579479" cy="2779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485127"/>
            <a:ext cx="7207250" cy="411427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1164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818443"/>
            <a:ext cx="7194549" cy="246239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619500"/>
            <a:ext cx="7194549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6291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975557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4868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619500"/>
            <a:ext cx="7207250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35655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8286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757151"/>
            <a:ext cx="7207251" cy="12240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981151"/>
            <a:ext cx="720725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4123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869723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32760"/>
            <a:ext cx="7207251" cy="7391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774723"/>
            <a:ext cx="7207251" cy="11218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16605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5812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818443"/>
            <a:ext cx="7207250" cy="186972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25140"/>
            <a:ext cx="7207251" cy="7010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725333"/>
            <a:ext cx="7207253" cy="117122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71125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1652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818443"/>
            <a:ext cx="1418171" cy="4078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818443"/>
            <a:ext cx="5574769" cy="407811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825500"/>
            <a:ext cx="0" cy="40640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02574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75D3D-DEDE-4F30-9E30-DDC2A981D747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5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460505"/>
            <a:ext cx="6119016" cy="1518762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205043"/>
            <a:ext cx="6119018" cy="79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092154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3091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AFB36-41ED-4DE7-B518-97E084D431E3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7ED1-6548-46D7-A792-EC1A3B22D8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9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7280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2745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9CBA0-F500-4CE6-B66C-C731F435F22B}" type="datetime1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9778-F262-4D6E-96A2-52376DCA92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2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157112"/>
            <a:ext cx="2788841" cy="11430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818443"/>
            <a:ext cx="4102100" cy="407811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525888"/>
            <a:ext cx="2788841" cy="20320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427111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34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569860"/>
            <a:ext cx="4681362" cy="11430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867834"/>
            <a:ext cx="2297510" cy="39793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712860"/>
            <a:ext cx="4681362" cy="1524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344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713512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818444"/>
            <a:ext cx="7200897" cy="10865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130777"/>
            <a:ext cx="7200897" cy="2765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974167"/>
            <a:ext cx="1200150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616035C-1BA6-452D-80F6-5CC3C110825B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974167"/>
            <a:ext cx="5479425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974167"/>
            <a:ext cx="407023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" name="Рисунок 11" descr="Гербик - скромный.gif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1" y="0"/>
            <a:ext cx="1043608" cy="7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279" y="234344"/>
            <a:ext cx="1171374" cy="773898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3932" y="407790"/>
            <a:ext cx="6990516" cy="814269"/>
          </a:xfrm>
          <a:noFill/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Департамент государственных закупок </a:t>
            </a:r>
            <a:r>
              <a:rPr lang="ru-RU" sz="2400" b="1" dirty="0">
                <a:latin typeface="Liberation Serif" panose="02020603050405020304" pitchFamily="18" charset="0"/>
              </a:rPr>
              <a:t>Свердловской области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494604"/>
            <a:ext cx="9150761" cy="1938959"/>
          </a:xfrm>
          <a:prstGeom prst="rect">
            <a:avLst/>
          </a:prstGeom>
          <a:solidFill>
            <a:srgbClr val="008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57750" y="1222059"/>
            <a:ext cx="8821739" cy="2355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Неконкурентная закупка с использованием подсистемы «Малые закупки»</a:t>
            </a:r>
            <a:endParaRPr lang="ru-RU" sz="32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279" y="3702974"/>
            <a:ext cx="5544616" cy="1320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Консультант отдела правовой работы Департамента</a:t>
            </a:r>
            <a:endParaRPr lang="ru-RU" sz="2200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Каташевич Ольга Николаевна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endParaRPr lang="ru-RU" sz="2000" dirty="0"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4568230" y="-3464606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64021"/>
              </p:ext>
            </p:extLst>
          </p:nvPr>
        </p:nvGraphicFramePr>
        <p:xfrm>
          <a:off x="5998424" y="4081636"/>
          <a:ext cx="2981065" cy="771144"/>
        </p:xfrm>
        <a:graphic>
          <a:graphicData uri="http://schemas.openxmlformats.org/drawingml/2006/table">
            <a:tbl>
              <a:tblPr/>
              <a:tblGrid>
                <a:gridCol w="298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+mn-ea"/>
                          <a:cs typeface="Times New Roman" pitchFamily="18" charset="0"/>
                        </a:rPr>
                        <a:t>. Екатеринбург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+mn-ea"/>
                          <a:cs typeface="Times New Roman" pitchFamily="18" charset="0"/>
                        </a:rPr>
                        <a:t>25 </a:t>
                      </a: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+mn-ea"/>
                          <a:cs typeface="Times New Roman" pitchFamily="18" charset="0"/>
                        </a:rPr>
                        <a:t>октября 2022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+mn-ea"/>
                          <a:cs typeface="Times New Roman" pitchFamily="18" charset="0"/>
                        </a:rPr>
                        <a:t>года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279" y="234344"/>
            <a:ext cx="1171374" cy="773898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3932" y="407790"/>
            <a:ext cx="6990516" cy="814269"/>
          </a:xfrm>
          <a:noFill/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Департамент государственных закупок </a:t>
            </a:r>
            <a:r>
              <a:rPr lang="ru-RU" sz="2400" b="1" dirty="0">
                <a:latin typeface="Liberation Serif" panose="02020603050405020304" pitchFamily="18" charset="0"/>
              </a:rPr>
              <a:t>Свердловской области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1242584"/>
            <a:ext cx="8587333" cy="1214540"/>
          </a:xfrm>
          <a:prstGeom prst="rect">
            <a:avLst/>
          </a:prstGeom>
          <a:solidFill>
            <a:srgbClr val="008EDF">
              <a:alpha val="2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2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закон от 18.07.2011 № 223-ФЗ «О закупках товаров, работ, услуг отдельными видами юридических </a:t>
            </a: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лиц» (статья 3)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568230" y="-3464606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279" y="2566074"/>
            <a:ext cx="8761590" cy="2766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понятие «неконкурентная закупка» отсутствует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определено, что неконкурентной </a:t>
            </a:r>
            <a:r>
              <a:rPr lang="ru-RU" sz="22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закупкой является закупка, условия осуществления которой не соответствуют </a:t>
            </a: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условиям проведения конкурентной закупки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2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неконкурентной </a:t>
            </a: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закупк</a:t>
            </a:r>
            <a:r>
              <a:rPr lang="ru-RU" sz="22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и, в том числе закупка у единственного поставщика (исполнителя, подрядчика</a:t>
            </a: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устанавливаются положением о </a:t>
            </a: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закупке</a:t>
            </a:r>
            <a:endParaRPr lang="ru-RU" sz="22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831286"/>
            <a:ext cx="8784976" cy="1450150"/>
          </a:xfrm>
          <a:prstGeom prst="roundRect">
            <a:avLst/>
          </a:prstGeom>
          <a:solidFill>
            <a:srgbClr val="008EDF">
              <a:alpha val="25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Типовое положение </a:t>
            </a:r>
            <a:r>
              <a:rPr lang="ru-RU" sz="20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закупках товаров, работ, услуг отдельными видами юридических </a:t>
            </a:r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(утверждено приказом </a:t>
            </a:r>
            <a:r>
              <a:rPr lang="ru-RU" sz="20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Департамента государственных закупок Свердловской области от 27.12.2019 № </a:t>
            </a:r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198-ОД)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279" y="2425452"/>
            <a:ext cx="8761590" cy="2906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пределяет: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условия и порядок проведения неконкурентной закупки с использованием подсистемы «Малые закупки»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порядок размещения сведений о закупке при проведении </a:t>
            </a:r>
            <a:r>
              <a:rPr lang="ru-RU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неконкурентной закупки с использованием подсистемы «Малые закупки»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орядок рассмотрения предложений участников закупки с использованием подсистемы «Малые закупки»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заключение и исполнение договора, заключенного по результатам проведения неконкурентной </a:t>
            </a:r>
            <a:r>
              <a:rPr lang="ru-RU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закупки с использованием подсистемы «Малые закупки</a:t>
            </a: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831288"/>
            <a:ext cx="8784976" cy="656694"/>
          </a:xfrm>
          <a:prstGeom prst="roundRect">
            <a:avLst/>
          </a:prstGeom>
          <a:solidFill>
            <a:srgbClr val="008EDF">
              <a:alpha val="3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Неконкурентная закупка с использованием подсистемы «Малые закупки»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НМЦД не превышает сто тысяч рублей)</a:t>
            </a:r>
            <a:endParaRPr lang="ru-RU" b="1" dirty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1685" y="1777380"/>
            <a:ext cx="8962315" cy="3937620"/>
          </a:xfrm>
          <a:prstGeom prst="roundRect">
            <a:avLst/>
          </a:prstGeom>
          <a:solidFill>
            <a:srgbClr val="008EDF">
              <a:alpha val="3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 размещает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подсистеме «Малые закупки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 следующие сведения: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редмет договора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объект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закупки: количество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поставляемого товара, объем выполняемой работы, оказываемой услуги (за исключением случая, когда количество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или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невозможно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определить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требование о предоставлении участником закупки характеристик предлагаемого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товара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соответствующего показателям, установленным заказчиком в объекте закупки (при необходимости), товарного знака (при наличии у товара товарного знака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ведения о НМЦД / формула цены и максимальное значение цены договора / начальная сумма цен единиц ТРУ и максимальное значение цены договора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условия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исполнения договора (место поставки товара, выполнения работы, оказания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услуги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даты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начала и окончания подачи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предложений на участие в закупке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требования к участникам закупки, в случае их установления </a:t>
            </a:r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иные сведения, необходимые для заключения договора</a:t>
            </a:r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68906" y="1485578"/>
            <a:ext cx="399425" cy="35103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831287"/>
            <a:ext cx="8784976" cy="2242237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Подать заявку на участие в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закупке с использованием подсистемы «Малые закупки» </a:t>
            </a:r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может любой участник, зарегистрированный для работы в модуле. </a:t>
            </a:r>
            <a:endParaRPr lang="ru-RU" sz="2200" b="1" dirty="0" smtClean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Регистрация </a:t>
            </a:r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подача заявки осуществляется в соответствии с регламентом и руководством пользователя подсистемы «Малые закупки» Свердловской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3289548"/>
            <a:ext cx="7848871" cy="2281436"/>
          </a:xfrm>
          <a:prstGeom prst="roundRect">
            <a:avLst/>
          </a:prstGeom>
          <a:solidFill>
            <a:srgbClr val="008EDF">
              <a:alpha val="8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Участником закупки является любое юридическое лицо или несколько юридических лиц, выступающих на стороне одного участника закупки, независимо от организационно-правовой формы, формы собственности, места нахождения и места происхождения капитала либо любое физическое лицо или несколько физических лиц, выступающих на стороне одного участника закупки, в том числе индивидуальный предприниматель или несколько индивидуальных предпринимателей, выступающих на стороне одного участника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закупки (статья 3 Федерального закона № 223-ФЗ).</a:t>
            </a:r>
            <a:endParaRPr lang="ru-RU" sz="1700" b="1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2137420"/>
            <a:ext cx="8900948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ОСНОВАНИЯМИ ДЛЯ ОТКЛОНЕНИЯ ЗАЯВКИ ЯВЛЯЮТСЯ: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непредставление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информации и(или) документов, предусмотренных в сведениях о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закупке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несоответствие информации и(или) документов установленным требованиям либо наличие в них недостоверных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сведений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предоставление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недостоверных сведений в отношении своего соответствия предусмотренным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требованиям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несоответствие участника закупки требованиям (при их установлении заказчиком)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наличие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в заявке участника закупки предложения о цене договора, превышающей начальную (максимальную) цену договора, начальную (максимальную) цену единицы, либо если срок выполнения работ (оказания услуг, поставки товара) превышает срок, установленный о сведениях о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закупке</a:t>
            </a:r>
            <a:endParaRPr lang="ru-RU" sz="20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831286"/>
            <a:ext cx="8784976" cy="1450150"/>
          </a:xfrm>
          <a:prstGeom prst="roundRect">
            <a:avLst/>
          </a:prstGeom>
          <a:solidFill>
            <a:srgbClr val="008EDF">
              <a:alpha val="25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Рассмотрение заявок, подведение итогов и формирование протокола по итогам закупки осуществляется заказчиком и(или) комиссией по осуществлению неконкурентной закупки в соответствии с регламентом подсистемы «Малые закупки</a:t>
            </a:r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3361556"/>
            <a:ext cx="890094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ctr"/>
            <a:endParaRPr lang="ru-RU" sz="20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145" y="977591"/>
            <a:ext cx="8900948" cy="765371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Типовым положением предусмотрена возможность отмены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«малой закупки» до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момента заключения договора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9321" y="1901749"/>
            <a:ext cx="8900948" cy="1490268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Договор по результатам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«малой закупки» заключается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электронной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использованием программно-аппаратных средств подсистемы путем его подписания электронной подписью лица, имеющего право действовать от имени соответственно участника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закупки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заказчика на условиях в соответствии с потребностями заказчика, проектом договора и заявкой участника закупки, с которым заключается договор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9321" y="3561754"/>
            <a:ext cx="8900948" cy="685198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 вправе заключить договор по результатам «малой закупки» путем его подписания в письменной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форме 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145" y="4416689"/>
            <a:ext cx="8900948" cy="827446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Договор заключается в срок не позднее чем через двадцать дней с даты размещения в подсистеме протокола с итогами рассмотрения заявок. </a:t>
            </a:r>
          </a:p>
        </p:txBody>
      </p:sp>
    </p:spTree>
    <p:extLst>
      <p:ext uri="{BB962C8B-B14F-4D97-AF65-F5344CB8AC3E}">
        <p14:creationId xmlns:p14="http://schemas.microsoft.com/office/powerpoint/2010/main" val="6503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7769" y="903983"/>
            <a:ext cx="8900948" cy="1161429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5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Изменение существенных условий договора, заключенного по результатам неконкурентной закупки с использованием подсистемы «Малые закупки», и при его исполнении не допускается, за исключением их изменения по соглашению сторон в случаях, предусмотренных </a:t>
            </a:r>
            <a:r>
              <a:rPr lang="ru-RU" sz="165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пунктами 48, 49 Типового положения. </a:t>
            </a:r>
            <a:endParaRPr lang="ru-RU" sz="1650" b="1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150591"/>
            <a:ext cx="8900948" cy="3443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ИСПОЛНЕНИЕ ДОГОВОРА ПО РЕЗУЛЬТАТАМ «МАЛОЙ ЗАКУПКИ»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приемка 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товара (выполненных работ, оказанных услуг) по договору (его отдельных этапов) осуществляется в порядке и сроки, установленные в договоре, и оформляется документом о </a:t>
            </a: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приемке </a:t>
            </a:r>
            <a:endParaRPr lang="ru-RU" sz="15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электронная 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приемка товара (работ, услуг) не </a:t>
            </a: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предусмотрена</a:t>
            </a:r>
            <a:endParaRPr lang="ru-RU" sz="15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по 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решению заказчика для приемки товара (выполненных работ, оказанных услуг) по договору (его отдельных этапов) может создаваться приемочная </a:t>
            </a: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комиссия </a:t>
            </a:r>
            <a:endParaRPr lang="ru-RU" sz="15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заказчик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, приемочная комиссия отказывают в приемке товара (выполненных работ, оказанных услуг) в случае их несоответствия условиям договора, за исключением несущественного отклонения от требований договора, которые были устранены поставщиком (подрядчиком, исполнителем) в указанный заказчиком </a:t>
            </a: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срок</a:t>
            </a:r>
            <a:endParaRPr lang="ru-RU" sz="15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после 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подписания документа о приемке заказчик оплачивает товары, работы, услуги в порядке, предусмотренном договором, в течение семи рабочих дней с даты приемки поставленного товара, выполненной работы (ее результатов), оказанной услуги, за исключением случаев, если иной срок оплаты установлен законодательством </a:t>
            </a: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РФ или 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положением о закупке</a:t>
            </a:r>
          </a:p>
        </p:txBody>
      </p:sp>
    </p:spTree>
    <p:extLst>
      <p:ext uri="{BB962C8B-B14F-4D97-AF65-F5344CB8AC3E}">
        <p14:creationId xmlns:p14="http://schemas.microsoft.com/office/powerpoint/2010/main" val="8792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145" y="1705373"/>
            <a:ext cx="890094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ctr"/>
            <a:r>
              <a:rPr lang="ru-RU" sz="3600" b="1" dirty="0" smtClean="0">
                <a:solidFill>
                  <a:srgbClr val="008EDF"/>
                </a:solidFill>
                <a:latin typeface="Liberation Serif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500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16946</TotalTime>
  <Words>936</Words>
  <Application>Microsoft Office PowerPoint</Application>
  <PresentationFormat>Экран (16:10)</PresentationFormat>
  <Paragraphs>86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Liberation Serif</vt:lpstr>
      <vt:lpstr>Times New Roman</vt:lpstr>
      <vt:lpstr>Натуральные материалы</vt:lpstr>
      <vt:lpstr>Департамент государственных закупок Свердловской области  </vt:lpstr>
      <vt:lpstr>Департамент государственных закупок Свердловской области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энергетики и жилищно-коммунального хозяйства Свердловской области</dc:title>
  <dc:creator>Панов Дмитрий Вадимович</dc:creator>
  <cp:lastModifiedBy>Каташевич Ольга Николаевна</cp:lastModifiedBy>
  <cp:revision>132</cp:revision>
  <cp:lastPrinted>2016-11-11T06:39:29Z</cp:lastPrinted>
  <dcterms:created xsi:type="dcterms:W3CDTF">2011-10-21T13:43:14Z</dcterms:created>
  <dcterms:modified xsi:type="dcterms:W3CDTF">2022-10-25T07:47:16Z</dcterms:modified>
</cp:coreProperties>
</file>